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59" r:id="rId5"/>
    <p:sldId id="263" r:id="rId6"/>
    <p:sldId id="264" r:id="rId7"/>
    <p:sldId id="265" r:id="rId8"/>
    <p:sldId id="271" r:id="rId9"/>
    <p:sldId id="267" r:id="rId10"/>
    <p:sldId id="269" r:id="rId11"/>
    <p:sldId id="270" r:id="rId12"/>
    <p:sldId id="273" r:id="rId13"/>
    <p:sldId id="281" r:id="rId14"/>
    <p:sldId id="275" r:id="rId15"/>
    <p:sldId id="277" r:id="rId16"/>
    <p:sldId id="280" r:id="rId17"/>
    <p:sldId id="27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34043" autoAdjust="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80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3" Type="http://schemas.openxmlformats.org/officeDocument/2006/relationships/slide" Target="slides/slide2.xml" /><Relationship Id="rId21" Type="http://schemas.openxmlformats.org/officeDocument/2006/relationships/theme" Target="theme/theme1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tableStyles" Target="tableStyles.xml" 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media1.wav>
</file>

<file path=ppt/media/media10.wav>
</file>

<file path=ppt/media/media11.wav>
</file>

<file path=ppt/media/media12.wav>
</file>

<file path=ppt/media/media13.wav>
</file>

<file path=ppt/media/media14.wav>
</file>

<file path=ppt/media/media15.wav>
</file>

<file path=ppt/media/media16.wav>
</file>

<file path=ppt/media/media17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83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663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87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9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23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502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34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52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65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176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896D6F-C9A1-CC43-9635-2E821DFD8033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64D4B-30E5-704B-9E7D-EB0FDCBB5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 /><Relationship Id="rId2" Type="http://schemas.openxmlformats.org/officeDocument/2006/relationships/audio" Target="../media/media1.wav" /><Relationship Id="rId1" Type="http://schemas.microsoft.com/office/2007/relationships/media" Target="../media/media1.wav" /><Relationship Id="rId4" Type="http://schemas.openxmlformats.org/officeDocument/2006/relationships/image" Target="../media/image1.pn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0.wav" /><Relationship Id="rId1" Type="http://schemas.microsoft.com/office/2007/relationships/media" Target="../media/media10.wav" /><Relationship Id="rId5" Type="http://schemas.openxmlformats.org/officeDocument/2006/relationships/image" Target="../media/image1.png" /><Relationship Id="rId4" Type="http://schemas.openxmlformats.org/officeDocument/2006/relationships/image" Target="../media/image3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audio" Target="../media/media11.wav" /><Relationship Id="rId1" Type="http://schemas.microsoft.com/office/2007/relationships/media" Target="../media/media11.wav" /><Relationship Id="rId5" Type="http://schemas.openxmlformats.org/officeDocument/2006/relationships/image" Target="../media/image1.png" /><Relationship Id="rId4" Type="http://schemas.openxmlformats.org/officeDocument/2006/relationships/image" Target="../media/image4.pn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2.wav" /><Relationship Id="rId1" Type="http://schemas.microsoft.com/office/2007/relationships/media" Target="../media/media12.wav" /><Relationship Id="rId4" Type="http://schemas.openxmlformats.org/officeDocument/2006/relationships/image" Target="../media/image1.png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audio" Target="../media/media13.wav" /><Relationship Id="rId1" Type="http://schemas.microsoft.com/office/2007/relationships/media" Target="../media/media13.wav" /><Relationship Id="rId5" Type="http://schemas.openxmlformats.org/officeDocument/2006/relationships/image" Target="../media/image1.png" /><Relationship Id="rId4" Type="http://schemas.openxmlformats.org/officeDocument/2006/relationships/image" Target="../media/image5.png" 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4.wav" /><Relationship Id="rId1" Type="http://schemas.microsoft.com/office/2007/relationships/media" Target="../media/media14.wav" /><Relationship Id="rId4" Type="http://schemas.openxmlformats.org/officeDocument/2006/relationships/image" Target="../media/image1.png" 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5.wav" /><Relationship Id="rId1" Type="http://schemas.microsoft.com/office/2007/relationships/media" Target="../media/media15.wav" /><Relationship Id="rId4" Type="http://schemas.openxmlformats.org/officeDocument/2006/relationships/image" Target="../media/image1.png" 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audio" Target="../media/media16.wav" /><Relationship Id="rId1" Type="http://schemas.microsoft.com/office/2007/relationships/media" Target="../media/media16.wav" /><Relationship Id="rId5" Type="http://schemas.openxmlformats.org/officeDocument/2006/relationships/image" Target="../media/image1.png" /><Relationship Id="rId4" Type="http://schemas.openxmlformats.org/officeDocument/2006/relationships/image" Target="../media/image6.png" 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7.wav" /><Relationship Id="rId1" Type="http://schemas.microsoft.com/office/2007/relationships/media" Target="../media/media17.wav" /><Relationship Id="rId4" Type="http://schemas.openxmlformats.org/officeDocument/2006/relationships/image" Target="../media/image1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2.wav" /><Relationship Id="rId1" Type="http://schemas.microsoft.com/office/2007/relationships/media" Target="../media/media2.wav" /><Relationship Id="rId4" Type="http://schemas.openxmlformats.org/officeDocument/2006/relationships/image" Target="../media/image1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3.wav" /><Relationship Id="rId1" Type="http://schemas.microsoft.com/office/2007/relationships/media" Target="../media/media3.wav" /><Relationship Id="rId4" Type="http://schemas.openxmlformats.org/officeDocument/2006/relationships/image" Target="../media/image1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4.wav" /><Relationship Id="rId1" Type="http://schemas.microsoft.com/office/2007/relationships/media" Target="../media/media4.wav" /><Relationship Id="rId4" Type="http://schemas.openxmlformats.org/officeDocument/2006/relationships/image" Target="../media/image1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 /><Relationship Id="rId2" Type="http://schemas.openxmlformats.org/officeDocument/2006/relationships/audio" Target="../media/media5.wav" /><Relationship Id="rId1" Type="http://schemas.microsoft.com/office/2007/relationships/media" Target="../media/media5.wav" /><Relationship Id="rId4" Type="http://schemas.openxmlformats.org/officeDocument/2006/relationships/image" Target="../media/image1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 /><Relationship Id="rId2" Type="http://schemas.openxmlformats.org/officeDocument/2006/relationships/audio" Target="../media/media6.wav" /><Relationship Id="rId1" Type="http://schemas.microsoft.com/office/2007/relationships/media" Target="../media/media6.wav" /><Relationship Id="rId4" Type="http://schemas.openxmlformats.org/officeDocument/2006/relationships/image" Target="../media/image1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7.wav" /><Relationship Id="rId1" Type="http://schemas.microsoft.com/office/2007/relationships/media" Target="../media/media7.wav" /><Relationship Id="rId4" Type="http://schemas.openxmlformats.org/officeDocument/2006/relationships/image" Target="../media/image1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8.wav" /><Relationship Id="rId1" Type="http://schemas.microsoft.com/office/2007/relationships/media" Target="../media/media8.wav" /><Relationship Id="rId4" Type="http://schemas.openxmlformats.org/officeDocument/2006/relationships/image" Target="../media/image1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9.wav" /><Relationship Id="rId1" Type="http://schemas.microsoft.com/office/2007/relationships/media" Target="../media/media9.wav" /><Relationship Id="rId5" Type="http://schemas.openxmlformats.org/officeDocument/2006/relationships/image" Target="../media/image1.png" /><Relationship Id="rId4" Type="http://schemas.openxmlformats.org/officeDocument/2006/relationships/image" Target="../media/image2.jpe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Benign ovarian tumors  - Part 2 </a:t>
            </a:r>
            <a:r>
              <a:rPr lang="mr-IN" b="1" dirty="0"/>
              <a:t>–</a:t>
            </a:r>
            <a:r>
              <a:rPr lang="en-US" b="1" dirty="0"/>
              <a:t>Content : borderline / benign and malignant </a:t>
            </a:r>
            <a:r>
              <a:rPr lang="en-US" b="1" dirty="0" err="1"/>
              <a:t>ovarians</a:t>
            </a:r>
            <a:r>
              <a:rPr lang="en-US" b="1" dirty="0"/>
              <a:t> </a:t>
            </a:r>
            <a:r>
              <a:rPr lang="mr-IN" b="1" dirty="0"/>
              <a:t>–</a:t>
            </a:r>
            <a:r>
              <a:rPr lang="en-US" b="1" dirty="0"/>
              <a:t> how to differentiate .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i="1" dirty="0">
              <a:solidFill>
                <a:srgbClr val="FF0000"/>
              </a:solidFill>
            </a:endParaRPr>
          </a:p>
          <a:p>
            <a:r>
              <a:rPr lang="en-US" i="1" dirty="0" err="1">
                <a:solidFill>
                  <a:srgbClr val="FF0000"/>
                </a:solidFill>
              </a:rPr>
              <a:t>Dr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 err="1">
                <a:solidFill>
                  <a:srgbClr val="FF0000"/>
                </a:solidFill>
              </a:rPr>
              <a:t>Sangeetha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 err="1">
                <a:solidFill>
                  <a:srgbClr val="FF0000"/>
                </a:solidFill>
              </a:rPr>
              <a:t>Menon</a:t>
            </a:r>
            <a:endParaRPr lang="en-US" i="1" dirty="0">
              <a:solidFill>
                <a:srgbClr val="FF0000"/>
              </a:solidFill>
            </a:endParaRPr>
          </a:p>
          <a:p>
            <a:r>
              <a:rPr lang="en-US" i="1" dirty="0" err="1">
                <a:solidFill>
                  <a:srgbClr val="FF0000"/>
                </a:solidFill>
              </a:rPr>
              <a:t>Assoc</a:t>
            </a:r>
            <a:r>
              <a:rPr lang="en-US" i="1" dirty="0">
                <a:solidFill>
                  <a:srgbClr val="FF0000"/>
                </a:solidFill>
              </a:rPr>
              <a:t> Prof </a:t>
            </a:r>
            <a:r>
              <a:rPr lang="en-US" i="1" dirty="0" err="1">
                <a:solidFill>
                  <a:srgbClr val="FF0000"/>
                </a:solidFill>
              </a:rPr>
              <a:t>Dept</a:t>
            </a:r>
            <a:r>
              <a:rPr lang="en-US" i="1" dirty="0">
                <a:solidFill>
                  <a:srgbClr val="FF0000"/>
                </a:solidFill>
              </a:rPr>
              <a:t> of OB- GYN</a:t>
            </a:r>
          </a:p>
          <a:p>
            <a:r>
              <a:rPr lang="en-US" i="1" dirty="0">
                <a:solidFill>
                  <a:srgbClr val="FF0000"/>
                </a:solidFill>
              </a:rPr>
              <a:t>GMC Kollam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755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05"/>
    </mc:Choice>
    <mc:Fallback>
      <p:transition spd="slow" advTm="11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4338" name="Picture 2" descr="C:\Users\Sony\Desktop\sm\luteom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2036" y="1417638"/>
            <a:ext cx="5104798" cy="46036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82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94"/>
    </mc:Choice>
    <mc:Fallback>
      <p:transition spd="slow" advTm="23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3900" y="0"/>
            <a:ext cx="5143500" cy="6858000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23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60"/>
    </mc:Choice>
    <mc:Fallback>
      <p:transition spd="slow" advTm="16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 rules - IOTA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Unilocular</a:t>
            </a:r>
            <a:r>
              <a:rPr lang="en-US" dirty="0"/>
              <a:t> cysts</a:t>
            </a:r>
          </a:p>
          <a:p>
            <a:r>
              <a:rPr lang="en-US" dirty="0"/>
              <a:t>Presence of solid areas where the largest solid component is&lt;7 mm</a:t>
            </a:r>
          </a:p>
          <a:p>
            <a:r>
              <a:rPr lang="en-US" dirty="0"/>
              <a:t>Presence of </a:t>
            </a:r>
            <a:r>
              <a:rPr lang="en-US" dirty="0" err="1"/>
              <a:t>accoustic</a:t>
            </a:r>
            <a:r>
              <a:rPr lang="en-US" dirty="0"/>
              <a:t> shadowing</a:t>
            </a:r>
          </a:p>
          <a:p>
            <a:r>
              <a:rPr lang="en-US" dirty="0"/>
              <a:t>Smooth multi </a:t>
            </a:r>
            <a:r>
              <a:rPr lang="en-US" dirty="0" err="1"/>
              <a:t>locular</a:t>
            </a:r>
            <a:r>
              <a:rPr lang="en-US" dirty="0"/>
              <a:t> tumor with largest </a:t>
            </a:r>
            <a:r>
              <a:rPr lang="en-US" dirty="0" err="1"/>
              <a:t>dia</a:t>
            </a:r>
            <a:r>
              <a:rPr lang="en-US" dirty="0"/>
              <a:t> &lt;10 </a:t>
            </a:r>
            <a:r>
              <a:rPr lang="en-US" dirty="0" err="1"/>
              <a:t>cms</a:t>
            </a:r>
            <a:endParaRPr lang="en-US" dirty="0"/>
          </a:p>
          <a:p>
            <a:r>
              <a:rPr lang="en-US" dirty="0"/>
              <a:t>No blood flow</a:t>
            </a:r>
            <a:endParaRPr lang="en-IN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623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457"/>
    </mc:Choice>
    <mc:Fallback>
      <p:transition spd="slow" advTm="64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19300"/>
            <a:ext cx="9144000" cy="2817673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197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64"/>
    </mc:Choice>
    <mc:Fallback>
      <p:transition spd="slow" advTm="23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cyst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Round/oval in shape</a:t>
            </a:r>
          </a:p>
          <a:p>
            <a:r>
              <a:rPr lang="en-US" dirty="0"/>
              <a:t>Thin/imperceptible wall</a:t>
            </a:r>
          </a:p>
          <a:p>
            <a:r>
              <a:rPr lang="en-US" dirty="0"/>
              <a:t>Posterior </a:t>
            </a:r>
            <a:r>
              <a:rPr lang="en-US" dirty="0" err="1"/>
              <a:t>accoustic</a:t>
            </a:r>
            <a:r>
              <a:rPr lang="en-US" dirty="0"/>
              <a:t> enhancement</a:t>
            </a:r>
          </a:p>
          <a:p>
            <a:r>
              <a:rPr lang="en-US" dirty="0"/>
              <a:t>Anechoic fluid</a:t>
            </a:r>
          </a:p>
          <a:p>
            <a:r>
              <a:rPr lang="en-US" dirty="0"/>
              <a:t>Absence of </a:t>
            </a:r>
            <a:r>
              <a:rPr lang="en-US" dirty="0" err="1"/>
              <a:t>septations</a:t>
            </a:r>
            <a:r>
              <a:rPr lang="en-US" dirty="0"/>
              <a:t> / nodules</a:t>
            </a:r>
            <a:endParaRPr lang="en-IN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030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73"/>
    </mc:Choice>
    <mc:Fallback>
      <p:transition spd="slow" advTm="9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 rules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Irregular, solid tumor</a:t>
            </a:r>
          </a:p>
          <a:p>
            <a:r>
              <a:rPr lang="en-US" dirty="0"/>
              <a:t>Ascites</a:t>
            </a:r>
          </a:p>
          <a:p>
            <a:r>
              <a:rPr lang="en-US" dirty="0"/>
              <a:t>At least 4 papillary structures</a:t>
            </a:r>
          </a:p>
          <a:p>
            <a:r>
              <a:rPr lang="en-US" dirty="0"/>
              <a:t>Irregular </a:t>
            </a:r>
            <a:r>
              <a:rPr lang="en-US" dirty="0" err="1"/>
              <a:t>multilocular</a:t>
            </a:r>
            <a:r>
              <a:rPr lang="en-US" dirty="0"/>
              <a:t> solid tumor with largest </a:t>
            </a:r>
            <a:r>
              <a:rPr lang="en-US" dirty="0" err="1"/>
              <a:t>dia</a:t>
            </a:r>
            <a:r>
              <a:rPr lang="en-US" dirty="0"/>
              <a:t> &gt; 10 </a:t>
            </a:r>
            <a:r>
              <a:rPr lang="en-US" dirty="0" err="1"/>
              <a:t>cms</a:t>
            </a:r>
            <a:endParaRPr lang="en-US" dirty="0"/>
          </a:p>
          <a:p>
            <a:r>
              <a:rPr lang="en-US" dirty="0"/>
              <a:t>Very strong blood flow</a:t>
            </a:r>
            <a:endParaRPr lang="en-IN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22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24"/>
    </mc:Choice>
    <mc:Fallback>
      <p:transition spd="slow" advTm="17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30300"/>
            <a:ext cx="9144000" cy="3727717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941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780"/>
    </mc:Choice>
    <mc:Fallback>
      <p:transition spd="slow" advTm="41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 cyst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</a:t>
            </a:r>
            <a:r>
              <a:rPr lang="en-US" dirty="0" err="1"/>
              <a:t>septations</a:t>
            </a:r>
            <a:r>
              <a:rPr lang="en-US" dirty="0"/>
              <a:t> / multi </a:t>
            </a:r>
            <a:r>
              <a:rPr lang="en-US" dirty="0" err="1"/>
              <a:t>locular</a:t>
            </a:r>
            <a:r>
              <a:rPr lang="en-US" dirty="0"/>
              <a:t> cyst</a:t>
            </a:r>
          </a:p>
          <a:p>
            <a:r>
              <a:rPr lang="en-US" dirty="0"/>
              <a:t>Solid nodules</a:t>
            </a:r>
          </a:p>
          <a:p>
            <a:r>
              <a:rPr lang="en-US" dirty="0"/>
              <a:t>Papillary projections</a:t>
            </a:r>
            <a:endParaRPr lang="en-IN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833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31"/>
    </mc:Choice>
    <mc:Fallback>
      <p:transition spd="slow" advTm="12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Borderline ovarian tumors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Specific to epithelial ovarian tumors</a:t>
            </a:r>
          </a:p>
          <a:p>
            <a:r>
              <a:rPr lang="en-US" dirty="0"/>
              <a:t>Neither benign or totally malignant </a:t>
            </a:r>
            <a:r>
              <a:rPr lang="mr-IN" dirty="0"/>
              <a:t>–</a:t>
            </a:r>
            <a:r>
              <a:rPr lang="en-US" dirty="0"/>
              <a:t> of low malignant potential </a:t>
            </a:r>
          </a:p>
          <a:p>
            <a:r>
              <a:rPr lang="en-US" dirty="0"/>
              <a:t>Occur in the younger age group </a:t>
            </a:r>
          </a:p>
          <a:p>
            <a:r>
              <a:rPr lang="en-US" dirty="0"/>
              <a:t>Histological hallmarks are : nuclear </a:t>
            </a:r>
            <a:r>
              <a:rPr lang="en-US" dirty="0" err="1"/>
              <a:t>atypia</a:t>
            </a:r>
            <a:r>
              <a:rPr lang="en-US" dirty="0"/>
              <a:t>, chromatin condensation , </a:t>
            </a:r>
            <a:r>
              <a:rPr lang="en-US" dirty="0" err="1"/>
              <a:t>pseudostratification</a:t>
            </a:r>
            <a:r>
              <a:rPr lang="en-US" dirty="0"/>
              <a:t> and epithelial proliferation  but </a:t>
            </a:r>
            <a:r>
              <a:rPr lang="en-US" dirty="0">
                <a:solidFill>
                  <a:srgbClr val="FF0000"/>
                </a:solidFill>
              </a:rPr>
              <a:t>absence of true stromal invasion </a:t>
            </a:r>
            <a:r>
              <a:rPr lang="en-US" dirty="0"/>
              <a:t>.</a:t>
            </a:r>
          </a:p>
          <a:p>
            <a:r>
              <a:rPr lang="en-US" dirty="0"/>
              <a:t>Remain confined to the ovary for long periods but have a propensity to metastasize </a:t>
            </a:r>
          </a:p>
          <a:p>
            <a:r>
              <a:rPr lang="en-US" dirty="0"/>
              <a:t>Usually a post op diagnosis with good prognosis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30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249"/>
    </mc:Choice>
    <mc:Fallback>
      <p:transition spd="slow" advTm="792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treat conservatively with unilateral  oophorectomy  if child bearing is required </a:t>
            </a:r>
            <a:r>
              <a:rPr lang="mr-IN" dirty="0"/>
              <a:t>–</a:t>
            </a:r>
            <a:r>
              <a:rPr lang="en-US" dirty="0"/>
              <a:t> with complete surgery after childbirth 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802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26"/>
    </mc:Choice>
    <mc:Fallback>
      <p:transition spd="slow" advTm="42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094816"/>
          </a:xfrm>
        </p:spPr>
        <p:txBody>
          <a:bodyPr>
            <a:normAutofit/>
          </a:bodyPr>
          <a:lstStyle/>
          <a:p>
            <a:r>
              <a:rPr lang="en-US" dirty="0"/>
              <a:t>How do you differentiate benign from malignant ovarian tumors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94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50"/>
    </mc:Choice>
    <mc:Fallback>
      <p:transition spd="slow" advTm="95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Benign </a:t>
            </a:r>
            <a:r>
              <a:rPr lang="en-US" dirty="0" err="1"/>
              <a:t>vs</a:t>
            </a:r>
            <a:r>
              <a:rPr lang="en-US" dirty="0"/>
              <a:t> malignant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Benign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tr-TR" dirty="0"/>
              <a:t>Y</a:t>
            </a:r>
            <a:r>
              <a:rPr lang="en-US" dirty="0" err="1"/>
              <a:t>ounger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Present with mass abdomen/ pain / but no loss of appetite or weight </a:t>
            </a:r>
          </a:p>
          <a:p>
            <a:endParaRPr lang="en-US" dirty="0"/>
          </a:p>
          <a:p>
            <a:r>
              <a:rPr lang="en-US" dirty="0"/>
              <a:t>No significant family history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Malignant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Older </a:t>
            </a:r>
          </a:p>
          <a:p>
            <a:endParaRPr lang="en-US" dirty="0"/>
          </a:p>
          <a:p>
            <a:r>
              <a:rPr lang="en-US" dirty="0"/>
              <a:t>Can present with mass abdomen/ distension  or pain but usually have cachexia , loss of weight </a:t>
            </a:r>
            <a:r>
              <a:rPr lang="en-US" dirty="0" err="1"/>
              <a:t>etc</a:t>
            </a:r>
            <a:r>
              <a:rPr lang="en-US" dirty="0"/>
              <a:t> </a:t>
            </a:r>
          </a:p>
          <a:p>
            <a:r>
              <a:rPr lang="en-US" dirty="0"/>
              <a:t>Can have a positive family history of endometrial , breast or colonic cancer 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655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654"/>
    </mc:Choice>
    <mc:Fallback>
      <p:transition spd="slow" advTm="71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Benign </a:t>
            </a:r>
            <a:r>
              <a:rPr lang="en-US" dirty="0" err="1"/>
              <a:t>vs</a:t>
            </a:r>
            <a:r>
              <a:rPr lang="en-US" dirty="0"/>
              <a:t> malignant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Benign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Clinically</a:t>
            </a:r>
            <a:r>
              <a:rPr lang="en-US" dirty="0"/>
              <a:t> the mass is wholly cystic, mobile, and there is no ascites </a:t>
            </a:r>
          </a:p>
          <a:p>
            <a:endParaRPr lang="en-US" dirty="0"/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On ultrasound</a:t>
            </a:r>
            <a:r>
              <a:rPr lang="en-US" dirty="0"/>
              <a:t>, the mass is cystic, has a thin cyst wall , few thin </a:t>
            </a:r>
            <a:r>
              <a:rPr lang="en-US" dirty="0" err="1"/>
              <a:t>septations</a:t>
            </a:r>
            <a:r>
              <a:rPr lang="en-US" dirty="0"/>
              <a:t> if any, no ascites and the </a:t>
            </a:r>
            <a:r>
              <a:rPr lang="en-US" dirty="0" err="1"/>
              <a:t>doppler</a:t>
            </a:r>
            <a:r>
              <a:rPr lang="en-US" dirty="0"/>
              <a:t> shows no increased flow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Tumor markers </a:t>
            </a:r>
            <a:r>
              <a:rPr lang="en-US" dirty="0"/>
              <a:t>negative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Malignant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mass has a varying consistency, is solid and cystic, may be fixed and usually have ascites</a:t>
            </a:r>
          </a:p>
          <a:p>
            <a:endParaRPr lang="en-US" dirty="0"/>
          </a:p>
          <a:p>
            <a:r>
              <a:rPr lang="en-US" dirty="0"/>
              <a:t>The mass has solid areas , the cyst wall is thick , </a:t>
            </a:r>
            <a:r>
              <a:rPr lang="en-US" dirty="0" err="1"/>
              <a:t>septations</a:t>
            </a:r>
            <a:r>
              <a:rPr lang="en-US" dirty="0"/>
              <a:t>  are thick and vascular, ascites is seen and </a:t>
            </a:r>
            <a:r>
              <a:rPr lang="en-US" dirty="0" err="1"/>
              <a:t>doppler</a:t>
            </a:r>
            <a:r>
              <a:rPr lang="en-US" dirty="0"/>
              <a:t> shows a characteristic low resistance increased flow typical of neovascularization. </a:t>
            </a:r>
          </a:p>
          <a:p>
            <a:r>
              <a:rPr lang="en-US" dirty="0"/>
              <a:t>Positive tumor markers </a:t>
            </a:r>
          </a:p>
        </p:txBody>
      </p:sp>
      <p:pic>
        <p:nvPicPr>
          <p:cNvPr id="7" name="Sound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043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709"/>
    </mc:Choice>
    <mc:Fallback>
      <p:transition spd="slow" advTm="123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MRI / CT is often asked for..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confirms the findings of USG </a:t>
            </a:r>
          </a:p>
          <a:p>
            <a:r>
              <a:rPr lang="en-US" dirty="0"/>
              <a:t>Sheds light on lymph node status</a:t>
            </a:r>
          </a:p>
          <a:p>
            <a:r>
              <a:rPr lang="en-US" dirty="0"/>
              <a:t>Helps in judging operability by looking for adherence to adjacent organs, vessels , </a:t>
            </a:r>
            <a:r>
              <a:rPr lang="en-US" dirty="0" err="1"/>
              <a:t>omental</a:t>
            </a:r>
            <a:r>
              <a:rPr lang="en-US" dirty="0"/>
              <a:t> deposits etc. 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67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574"/>
    </mc:Choice>
    <mc:Fallback>
      <p:transition spd="slow" advTm="52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cardinal features of malignancy: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Bilaterality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Ascites</a:t>
            </a:r>
          </a:p>
          <a:p>
            <a:endParaRPr lang="en-US" dirty="0"/>
          </a:p>
          <a:p>
            <a:r>
              <a:rPr lang="en-US" dirty="0"/>
              <a:t>Solid areas </a:t>
            </a:r>
            <a:endParaRPr lang="en-IN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337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83"/>
    </mc:Choice>
    <mc:Fallback>
      <p:transition spd="slow" advTm="24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5362" name="Picture 2" descr="C:\Users\Sony\Desktop\sm\Ovarian_Endometroid_Carcinom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7529"/>
            <a:ext cx="9144000" cy="630294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191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95"/>
    </mc:Choice>
    <mc:Fallback>
      <p:transition spd="slow" advTm="27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1007</TotalTime>
  <Words>435</Words>
  <Application>Microsoft Office PowerPoint</Application>
  <PresentationFormat>On-screen Show (4:3)</PresentationFormat>
  <Paragraphs>75</Paragraphs>
  <Slides>17</Slides>
  <Notes>0</Notes>
  <HiddenSlides>0</HiddenSlides>
  <MMClips>17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Benign ovarian tumors  - Part 2 –Content : borderline / benign and malignant ovarians – how to differentiate . </vt:lpstr>
      <vt:lpstr>Borderline ovarian tumors </vt:lpstr>
      <vt:lpstr>BOT </vt:lpstr>
      <vt:lpstr>How do you differentiate benign from malignant ovarian tumors ?</vt:lpstr>
      <vt:lpstr>Benign vs malignant </vt:lpstr>
      <vt:lpstr>Benign vs malignant </vt:lpstr>
      <vt:lpstr>An MRI / CT is often asked for..</vt:lpstr>
      <vt:lpstr>Three cardinal features of malignancy:</vt:lpstr>
      <vt:lpstr>PowerPoint Presentation</vt:lpstr>
      <vt:lpstr>PowerPoint Presentation</vt:lpstr>
      <vt:lpstr>PowerPoint Presentation</vt:lpstr>
      <vt:lpstr>B rules - IOTA</vt:lpstr>
      <vt:lpstr>PowerPoint Presentation</vt:lpstr>
      <vt:lpstr>Simple cyst</vt:lpstr>
      <vt:lpstr>M rules</vt:lpstr>
      <vt:lpstr>PowerPoint Presentation</vt:lpstr>
      <vt:lpstr>Complex cyst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Benign ovarian tumors  - Part 2 </dc:title>
  <dc:creator>Shivani</dc:creator>
  <cp:lastModifiedBy>VVN Moorthy</cp:lastModifiedBy>
  <cp:revision>18</cp:revision>
  <dcterms:created xsi:type="dcterms:W3CDTF">2020-05-08T07:30:17Z</dcterms:created>
  <dcterms:modified xsi:type="dcterms:W3CDTF">2020-09-30T16:28:43Z</dcterms:modified>
</cp:coreProperties>
</file>

<file path=docProps/thumbnail.jpeg>
</file>